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66" r:id="rId2"/>
    <p:sldMasterId id="2147483672" r:id="rId3"/>
    <p:sldMasterId id="2147483681" r:id="rId4"/>
    <p:sldMasterId id="2147483683" r:id="rId5"/>
  </p:sldMasterIdLst>
  <p:notesMasterIdLst>
    <p:notesMasterId r:id="rId23"/>
  </p:notesMasterIdLst>
  <p:handoutMasterIdLst>
    <p:handoutMasterId r:id="rId24"/>
  </p:handoutMasterIdLst>
  <p:sldIdLst>
    <p:sldId id="273" r:id="rId6"/>
    <p:sldId id="285" r:id="rId7"/>
    <p:sldId id="287" r:id="rId8"/>
    <p:sldId id="288" r:id="rId9"/>
    <p:sldId id="289" r:id="rId10"/>
    <p:sldId id="290" r:id="rId11"/>
    <p:sldId id="274" r:id="rId12"/>
    <p:sldId id="275" r:id="rId13"/>
    <p:sldId id="276" r:id="rId14"/>
    <p:sldId id="284" r:id="rId15"/>
    <p:sldId id="281" r:id="rId16"/>
    <p:sldId id="282" r:id="rId17"/>
    <p:sldId id="283" r:id="rId18"/>
    <p:sldId id="280" r:id="rId19"/>
    <p:sldId id="278" r:id="rId20"/>
    <p:sldId id="279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3"/>
    <a:srgbClr val="003B49"/>
    <a:srgbClr val="B2B4B2"/>
    <a:srgbClr val="509E2F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1716" y="144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F2661D-38EB-4C8D-960B-C6E4326EF57F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7BD1B-37F5-4FEA-B832-15C200D4E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81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16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8"/>
            <a:ext cx="6972300" cy="3322425"/>
          </a:xfrm>
        </p:spPr>
        <p:txBody>
          <a:bodyPr>
            <a:normAutofit/>
          </a:bodyPr>
          <a:lstStyle/>
          <a:p>
            <a:r>
              <a:rPr lang="en-US" dirty="0" smtClean="0"/>
              <a:t>Faculty Senate</a:t>
            </a:r>
          </a:p>
          <a:p>
            <a:r>
              <a:rPr lang="en-US" sz="2400" b="1" dirty="0" smtClean="0"/>
              <a:t>September 13, 2018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Dr. Robert J. Marley</a:t>
            </a:r>
          </a:p>
          <a:p>
            <a:r>
              <a:rPr lang="en-US" sz="2400" dirty="0" smtClean="0"/>
              <a:t>Provost and Executive Vice Chancellor</a:t>
            </a:r>
          </a:p>
          <a:p>
            <a:r>
              <a:rPr lang="en-US" sz="2400" dirty="0" smtClean="0"/>
              <a:t>for Academic Affairs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7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47199"/>
              </p:ext>
            </p:extLst>
          </p:nvPr>
        </p:nvGraphicFramePr>
        <p:xfrm>
          <a:off x="139332" y="1090152"/>
          <a:ext cx="8856624" cy="5457915"/>
        </p:xfrm>
        <a:graphic>
          <a:graphicData uri="http://schemas.openxmlformats.org/drawingml/2006/table">
            <a:tbl>
              <a:tblPr/>
              <a:tblGrid>
                <a:gridCol w="436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Major Accomplishments</a:t>
                      </a:r>
                      <a:endParaRPr lang="en-US" sz="1200" b="1" dirty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Immediate Plans</a:t>
                      </a:r>
                      <a:endParaRPr lang="en-US" sz="1600" b="1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32">
                <a:tc rowSpan="3"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Successful two-day</a:t>
                      </a: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 new faculty orientation August 16 &amp; 17</a:t>
                      </a:r>
                      <a:r>
                        <a:rPr lang="en-US" sz="1600" baseline="300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. 23 new faculty participated. 12 campus &amp; community units participated in resource fair. Presentations from Chancellor, Provost, Deans, Associate Deans, Instructional Design &amp; Development, Curators’ Professors, Library Liaisons, Master Mentors, Equity &amp; Title IX, and early career faculty. Over 75 people involved. </a:t>
                      </a:r>
                      <a:endParaRPr lang="en-US" sz="160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Wayne Huebner</a:t>
                      </a: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 presented CAFE report at Academic Affairs Retreat July 31, 2018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Launched Early Career Faculty Forum series on Aug. 22 with “Charting Your Path to Success.”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Aug 16 workshop: Setting the Tone through an Effective Syllabus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Aug 17 workshop: Getting Started with Canvas</a:t>
                      </a: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CAFE Chair and Co-Chair continue to meet with key campus constituents to develop partnership between CAFE and strategic goals of academic and support units. 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Continue to coordinate logistics of Faculty Campus Awards process, selection committee meetings, award announcements and banquet coordination</a:t>
                      </a:r>
                    </a:p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509E2F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en-US" sz="14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95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509E2F"/>
                        </a:buClr>
                        <a:buSzPct val="10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5F83"/>
                          </a:solidFill>
                          <a:latin typeface="Orgon Slab" panose="02000503000000020004" pitchFamily="50" charset="0"/>
                        </a:rPr>
                        <a:t>Upcoming Events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976">
                <a:tc vMerge="1"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Clr>
                          <a:srgbClr val="005F83"/>
                        </a:buClr>
                        <a:buSzPct val="100000"/>
                        <a:buFont typeface="Wingdings" panose="05000000000000000000" pitchFamily="2" charset="2"/>
                        <a:buNone/>
                      </a:pPr>
                      <a:endParaRPr lang="en-US" sz="1200" dirty="0" smtClean="0">
                        <a:solidFill>
                          <a:srgbClr val="005F83"/>
                        </a:solidFill>
                        <a:latin typeface="Orgon Slab" panose="02000503000000020004" pitchFamily="50" charset="0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Sept 4 lunch &amp; learn: Best Practices for Advising Graduate Students with faculty panel 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Sept. 14 presentation: Results from the Gap Analysis of Faculty Development by Larry Gragg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Sept 19 early career faculty forum: Undergraduate Advising 101 with Academic Support 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Clr>
                          <a:srgbClr val="509E2F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Sept 20 workshop: Assessment Techniques Part 1 – Rubrics, with Instructional Design </a:t>
                      </a:r>
                      <a:r>
                        <a:rPr lang="en-US" sz="1400" baseline="0" smtClean="0">
                          <a:solidFill>
                            <a:srgbClr val="509E2F"/>
                          </a:solidFill>
                          <a:latin typeface="Arial"/>
                          <a:cs typeface="Arial"/>
                        </a:rPr>
                        <a:t>&amp; Development</a:t>
                      </a:r>
                      <a:endParaRPr lang="en-US" sz="1400" baseline="0" dirty="0" smtClean="0">
                        <a:solidFill>
                          <a:srgbClr val="509E2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2" y="337118"/>
            <a:ext cx="898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Center for Advancing Faculty Excellence “CAFE”</a:t>
            </a:r>
          </a:p>
          <a:p>
            <a:r>
              <a:rPr lang="en-US" sz="1200" dirty="0" smtClean="0">
                <a:solidFill>
                  <a:srgbClr val="509E2F"/>
                </a:solidFill>
                <a:latin typeface="Orgon Slab" panose="02000503000000020004" pitchFamily="50" charset="0"/>
              </a:rPr>
              <a:t>August 2018 Update</a:t>
            </a:r>
            <a:endParaRPr lang="en-US" sz="12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5326" y="791637"/>
            <a:ext cx="8610188" cy="4423342"/>
          </a:xfrm>
        </p:spPr>
        <p:txBody>
          <a:bodyPr/>
          <a:lstStyle/>
          <a:p>
            <a:r>
              <a:rPr lang="en-US" sz="1500" b="1" dirty="0" smtClean="0">
                <a:solidFill>
                  <a:srgbClr val="005F83"/>
                </a:solidFill>
              </a:rPr>
              <a:t>William </a:t>
            </a:r>
            <a:r>
              <a:rPr lang="en-US" sz="1500" b="1" dirty="0">
                <a:solidFill>
                  <a:srgbClr val="005F83"/>
                </a:solidFill>
              </a:rPr>
              <a:t>Fahrenholtz</a:t>
            </a:r>
            <a:r>
              <a:rPr lang="en-US" sz="1500" dirty="0">
                <a:solidFill>
                  <a:srgbClr val="005F83"/>
                </a:solidFill>
              </a:rPr>
              <a:t>, </a:t>
            </a:r>
            <a:r>
              <a:rPr lang="en-US" sz="1500" u="sng" dirty="0">
                <a:solidFill>
                  <a:srgbClr val="005F83"/>
                </a:solidFill>
              </a:rPr>
              <a:t>MSE Curators Professor</a:t>
            </a:r>
            <a:r>
              <a:rPr lang="en-US" sz="1500" dirty="0">
                <a:solidFill>
                  <a:srgbClr val="005F83"/>
                </a:solidFill>
              </a:rPr>
              <a:t>, was inducted on June 4th as an “Academician” into the </a:t>
            </a:r>
            <a:r>
              <a:rPr lang="en-US" sz="1500" u="sng" dirty="0">
                <a:solidFill>
                  <a:srgbClr val="005F83"/>
                </a:solidFill>
              </a:rPr>
              <a:t>World Academy of Ceramics</a:t>
            </a:r>
            <a:r>
              <a:rPr lang="en-US" sz="1500" dirty="0">
                <a:solidFill>
                  <a:srgbClr val="005F83"/>
                </a:solidFill>
              </a:rPr>
              <a:t> at the CIMTEC 2018, the 14th International Ceramics Congress held in </a:t>
            </a:r>
            <a:r>
              <a:rPr lang="en-US" sz="1500" dirty="0" err="1">
                <a:solidFill>
                  <a:srgbClr val="005F83"/>
                </a:solidFill>
              </a:rPr>
              <a:t>Pergugia</a:t>
            </a:r>
            <a:r>
              <a:rPr lang="en-US" sz="1500" dirty="0">
                <a:solidFill>
                  <a:srgbClr val="005F83"/>
                </a:solidFill>
              </a:rPr>
              <a:t>, </a:t>
            </a:r>
            <a:r>
              <a:rPr lang="en-US" sz="1500" dirty="0" smtClean="0">
                <a:solidFill>
                  <a:srgbClr val="005F83"/>
                </a:solidFill>
              </a:rPr>
              <a:t>Italy. </a:t>
            </a:r>
          </a:p>
          <a:p>
            <a:r>
              <a:rPr lang="en-US" sz="1500" b="1" dirty="0" smtClean="0">
                <a:solidFill>
                  <a:srgbClr val="005F83"/>
                </a:solidFill>
              </a:rPr>
              <a:t>Rui </a:t>
            </a:r>
            <a:r>
              <a:rPr lang="en-US" sz="1500" b="1" dirty="0">
                <a:solidFill>
                  <a:srgbClr val="005F83"/>
                </a:solidFill>
              </a:rPr>
              <a:t>Bo</a:t>
            </a:r>
            <a:r>
              <a:rPr lang="en-US" sz="1500" dirty="0">
                <a:solidFill>
                  <a:srgbClr val="005F83"/>
                </a:solidFill>
              </a:rPr>
              <a:t>, </a:t>
            </a:r>
            <a:r>
              <a:rPr lang="en-US" sz="1500" u="sng" dirty="0">
                <a:solidFill>
                  <a:srgbClr val="005F83"/>
                </a:solidFill>
              </a:rPr>
              <a:t>ECE Assistant Professor</a:t>
            </a:r>
            <a:r>
              <a:rPr lang="en-US" sz="1500" dirty="0">
                <a:solidFill>
                  <a:srgbClr val="005F83"/>
                </a:solidFill>
              </a:rPr>
              <a:t>, that is working in the Power Area, recently won a </a:t>
            </a:r>
            <a:r>
              <a:rPr lang="en-US" sz="1500" u="sng" dirty="0">
                <a:solidFill>
                  <a:srgbClr val="005F83"/>
                </a:solidFill>
              </a:rPr>
              <a:t>DARPA Young Faculty Award </a:t>
            </a:r>
            <a:r>
              <a:rPr lang="en-US" sz="1500" dirty="0">
                <a:solidFill>
                  <a:srgbClr val="005F83"/>
                </a:solidFill>
              </a:rPr>
              <a:t>for the project titled “Agent-based Anti-gaming Platform for Wholesale Electricity Markey Monitoring and Rule Design Using Big Data Analytics and </a:t>
            </a:r>
            <a:r>
              <a:rPr lang="en-US" sz="1500" dirty="0" smtClean="0">
                <a:solidFill>
                  <a:srgbClr val="005F83"/>
                </a:solidFill>
              </a:rPr>
              <a:t>Computational </a:t>
            </a:r>
            <a:r>
              <a:rPr lang="en-US" sz="1500" dirty="0">
                <a:solidFill>
                  <a:srgbClr val="005F83"/>
                </a:solidFill>
              </a:rPr>
              <a:t>Intelligence</a:t>
            </a:r>
            <a:r>
              <a:rPr lang="en-US" sz="1500" dirty="0" smtClean="0">
                <a:solidFill>
                  <a:srgbClr val="005F83"/>
                </a:solidFill>
              </a:rPr>
              <a:t>”.</a:t>
            </a:r>
          </a:p>
          <a:p>
            <a:r>
              <a:rPr lang="en-US" sz="1500" b="1" dirty="0">
                <a:solidFill>
                  <a:srgbClr val="005F83"/>
                </a:solidFill>
              </a:rPr>
              <a:t>John Myers</a:t>
            </a:r>
            <a:r>
              <a:rPr lang="en-US" sz="1500" dirty="0">
                <a:solidFill>
                  <a:srgbClr val="005F83"/>
                </a:solidFill>
              </a:rPr>
              <a:t>, </a:t>
            </a:r>
            <a:r>
              <a:rPr lang="en-US" sz="1500" u="sng" dirty="0" err="1">
                <a:solidFill>
                  <a:srgbClr val="005F83"/>
                </a:solidFill>
              </a:rPr>
              <a:t>CArEE</a:t>
            </a:r>
            <a:r>
              <a:rPr lang="en-US" sz="1500" u="sng" dirty="0">
                <a:solidFill>
                  <a:srgbClr val="005F83"/>
                </a:solidFill>
              </a:rPr>
              <a:t> Professor</a:t>
            </a:r>
            <a:r>
              <a:rPr lang="en-US" sz="1500" dirty="0">
                <a:solidFill>
                  <a:srgbClr val="005F83"/>
                </a:solidFill>
              </a:rPr>
              <a:t>, selected as </a:t>
            </a:r>
            <a:r>
              <a:rPr lang="en-US" sz="1500" u="sng" dirty="0">
                <a:solidFill>
                  <a:srgbClr val="005F83"/>
                </a:solidFill>
              </a:rPr>
              <a:t>IIFC Fellow </a:t>
            </a:r>
            <a:r>
              <a:rPr lang="en-US" sz="1500" dirty="0">
                <a:solidFill>
                  <a:srgbClr val="005F83"/>
                </a:solidFill>
              </a:rPr>
              <a:t>in the 2018 class. Only the 2nd at Missouri S&amp;T to receive this honor (our former colleague Antonio </a:t>
            </a:r>
            <a:r>
              <a:rPr lang="en-US" sz="1500" dirty="0" err="1">
                <a:solidFill>
                  <a:srgbClr val="005F83"/>
                </a:solidFill>
              </a:rPr>
              <a:t>Nanni</a:t>
            </a:r>
            <a:r>
              <a:rPr lang="en-US" sz="1500" dirty="0">
                <a:solidFill>
                  <a:srgbClr val="005F83"/>
                </a:solidFill>
              </a:rPr>
              <a:t> was the only other to receive this honor in 2003) he was nominated by a colleague in Australia</a:t>
            </a:r>
            <a:r>
              <a:rPr lang="en-US" sz="1500" dirty="0" smtClean="0">
                <a:solidFill>
                  <a:srgbClr val="005F83"/>
                </a:solidFill>
              </a:rPr>
              <a:t>.</a:t>
            </a:r>
          </a:p>
          <a:p>
            <a:r>
              <a:rPr lang="en-US" sz="1500" dirty="0">
                <a:solidFill>
                  <a:srgbClr val="005F83"/>
                </a:solidFill>
              </a:rPr>
              <a:t>Missouri University of Science and Technology has received the largest gift in its history: an in-kind donation of proprietary seismic data valued at </a:t>
            </a:r>
            <a:r>
              <a:rPr lang="en-US" sz="1500" b="1" dirty="0">
                <a:solidFill>
                  <a:srgbClr val="005F83"/>
                </a:solidFill>
              </a:rPr>
              <a:t>$6.5 million </a:t>
            </a:r>
            <a:r>
              <a:rPr lang="en-US" sz="1500" dirty="0">
                <a:solidFill>
                  <a:srgbClr val="005F83"/>
                </a:solidFill>
              </a:rPr>
              <a:t>from Calico Jack Holdings LLC and Zion Energy LLC, both Houston-based oil and gas exploration companies. The data, which has been donated to </a:t>
            </a:r>
            <a:r>
              <a:rPr lang="en-US" sz="1500" u="sng" dirty="0">
                <a:solidFill>
                  <a:srgbClr val="005F83"/>
                </a:solidFill>
              </a:rPr>
              <a:t>S&amp;T’s geosciences and geological and petroleum engineering department</a:t>
            </a:r>
            <a:r>
              <a:rPr lang="en-US" sz="1500" dirty="0">
                <a:solidFill>
                  <a:srgbClr val="005F83"/>
                </a:solidFill>
              </a:rPr>
              <a:t>, is a 3-D geologic and seismic survey of 85 square miles along the Texas Gulf Coast</a:t>
            </a:r>
            <a:r>
              <a:rPr lang="en-US" sz="1500" dirty="0" smtClean="0">
                <a:solidFill>
                  <a:srgbClr val="005F83"/>
                </a:solidFill>
              </a:rPr>
              <a:t>.</a:t>
            </a:r>
          </a:p>
          <a:p>
            <a:r>
              <a:rPr lang="en-US" sz="1500" b="1" dirty="0" smtClean="0">
                <a:solidFill>
                  <a:srgbClr val="005F83"/>
                </a:solidFill>
              </a:rPr>
              <a:t>Hongyan </a:t>
            </a:r>
            <a:r>
              <a:rPr lang="en-US" sz="1500" b="1" dirty="0">
                <a:solidFill>
                  <a:srgbClr val="005F83"/>
                </a:solidFill>
              </a:rPr>
              <a:t>Ma</a:t>
            </a:r>
            <a:r>
              <a:rPr lang="en-US" sz="1500" dirty="0">
                <a:solidFill>
                  <a:srgbClr val="005F83"/>
                </a:solidFill>
              </a:rPr>
              <a:t>, </a:t>
            </a:r>
            <a:r>
              <a:rPr lang="en-US" sz="1500" u="sng" dirty="0" err="1">
                <a:solidFill>
                  <a:srgbClr val="005F83"/>
                </a:solidFill>
              </a:rPr>
              <a:t>CArEE</a:t>
            </a:r>
            <a:r>
              <a:rPr lang="en-US" sz="1500" u="sng" dirty="0">
                <a:solidFill>
                  <a:srgbClr val="005F83"/>
                </a:solidFill>
              </a:rPr>
              <a:t> Assistant Professor</a:t>
            </a:r>
            <a:r>
              <a:rPr lang="en-US" sz="1500" dirty="0">
                <a:solidFill>
                  <a:srgbClr val="005F83"/>
                </a:solidFill>
              </a:rPr>
              <a:t>, recently received funding from the </a:t>
            </a:r>
            <a:r>
              <a:rPr lang="en-US" sz="1500" u="sng" dirty="0">
                <a:solidFill>
                  <a:srgbClr val="005F83"/>
                </a:solidFill>
              </a:rPr>
              <a:t>National Science Foundation</a:t>
            </a:r>
            <a:r>
              <a:rPr lang="en-US" sz="1500" dirty="0">
                <a:solidFill>
                  <a:srgbClr val="005F83"/>
                </a:solidFill>
              </a:rPr>
              <a:t> for his project titled, “Collaborative Research: In-situ Production of Calcium Carbonate Nanoparticles in Fresh Concrete.” His research proposes an in-situ production of nanoparticles in fresh concrete to enhance overall performance. </a:t>
            </a:r>
            <a:r>
              <a:rPr lang="en-US" sz="1500" b="1" dirty="0">
                <a:solidFill>
                  <a:srgbClr val="005F83"/>
                </a:solidFill>
              </a:rPr>
              <a:t>This new technology offers a substantial benefit to civil engineering infrastructure, the economy and our environment.</a:t>
            </a:r>
          </a:p>
          <a:p>
            <a:pPr marL="0" indent="0">
              <a:buNone/>
            </a:pPr>
            <a:endParaRPr lang="en-US" sz="1400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278484"/>
            <a:ext cx="8311135" cy="4908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College of Engineering and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0146" y="1336422"/>
            <a:ext cx="8565369" cy="5407271"/>
          </a:xfrm>
        </p:spPr>
        <p:txBody>
          <a:bodyPr/>
          <a:lstStyle/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Maxwell C. Weiner Visiting Professor of Humanities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Simon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J. </a:t>
            </a:r>
            <a:r>
              <a:rPr lang="en-US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Bronner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			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Distinguished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Visiting Professor </a:t>
            </a:r>
          </a:p>
          <a:p>
            <a:pPr lvl="1"/>
            <a:endParaRPr lang="en-US" sz="10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Arts, Languages, and Philosophy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Maria Emilia Barbosa		Assistant Professor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Audrey </a:t>
            </a:r>
            <a:r>
              <a:rPr lang="en-US" dirty="0" err="1">
                <a:solidFill>
                  <a:srgbClr val="005F83"/>
                </a:solidFill>
                <a:latin typeface="Orgon Slab" panose="02000503000000020004" pitchFamily="50" charset="0"/>
              </a:rPr>
              <a:t>Deterding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		 	Assistant Teaching Professor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Patrick </a:t>
            </a:r>
            <a:r>
              <a:rPr lang="en-US" dirty="0" err="1">
                <a:solidFill>
                  <a:srgbClr val="005F83"/>
                </a:solidFill>
                <a:latin typeface="Orgon Slab" panose="02000503000000020004" pitchFamily="50" charset="0"/>
              </a:rPr>
              <a:t>Gamez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				Assistant Professor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Kendrea James				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Assistant 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Teaching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Professor</a:t>
            </a:r>
          </a:p>
          <a:p>
            <a:pPr lvl="1"/>
            <a:endParaRPr lang="en-US" sz="10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Biological Sciences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Robin Verble				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	Associate Professor</a:t>
            </a:r>
          </a:p>
          <a:p>
            <a:pPr lvl="1"/>
            <a:endParaRPr lang="en-US" sz="10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Chemistry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Rainer Glaser				Department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Chair</a:t>
            </a:r>
            <a:endParaRPr 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3B4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374439"/>
            <a:ext cx="8311135" cy="7861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Orgon Slab" panose="02000503000000020004" pitchFamily="50" charset="0"/>
              </a:rPr>
              <a:t>College of Arts, Sciences, and Business</a:t>
            </a:r>
          </a:p>
          <a:p>
            <a:pPr algn="ctr"/>
            <a:r>
              <a:rPr lang="en-US" sz="1900" dirty="0" smtClean="0">
                <a:latin typeface="Orgon Slab" panose="02000503000000020004" pitchFamily="50" charset="0"/>
              </a:rPr>
              <a:t>New Faculty</a:t>
            </a:r>
            <a:endParaRPr lang="en-US" sz="19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0146" y="1336423"/>
            <a:ext cx="8565369" cy="4783014"/>
          </a:xfrm>
        </p:spPr>
        <p:txBody>
          <a:bodyPr/>
          <a:lstStyle/>
          <a:p>
            <a:r>
              <a:rPr lang="en-US" b="1" dirty="0">
                <a:solidFill>
                  <a:srgbClr val="005F83"/>
                </a:solidFill>
                <a:latin typeface="Orgon Slab" panose="02000503000000020004" pitchFamily="50" charset="0"/>
              </a:rPr>
              <a:t>Economics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Radu Puslenghea			Assistant Teaching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Professor</a:t>
            </a:r>
          </a:p>
          <a:p>
            <a:pPr lvl="1"/>
            <a:endParaRPr lang="en-US" sz="1000" dirty="0">
              <a:solidFill>
                <a:srgbClr val="005F83"/>
              </a:solidFill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English and Technical Communication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Carleigh Davis				Assistant Professor</a:t>
            </a:r>
          </a:p>
          <a:p>
            <a:pPr lvl="1"/>
            <a:endParaRPr lang="en-US" sz="1000" dirty="0" smtClean="0">
              <a:solidFill>
                <a:srgbClr val="005F83"/>
              </a:solidFill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History and Political Science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Andrew </a:t>
            </a:r>
            <a:r>
              <a:rPr lang="en-US" dirty="0" err="1">
                <a:solidFill>
                  <a:srgbClr val="005F83"/>
                </a:solidFill>
                <a:latin typeface="Orgon Slab" panose="02000503000000020004" pitchFamily="50" charset="0"/>
              </a:rPr>
              <a:t>Behrendt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			Assistant Teaching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Professor</a:t>
            </a:r>
          </a:p>
          <a:p>
            <a:pPr lvl="1"/>
            <a:endParaRPr lang="en-US" sz="1000" dirty="0" smtClean="0">
              <a:solidFill>
                <a:srgbClr val="005F83"/>
              </a:solidFill>
            </a:endParaRPr>
          </a:p>
          <a:p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Physics</a:t>
            </a:r>
          </a:p>
          <a:p>
            <a:pPr lvl="1"/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Marco </a:t>
            </a:r>
            <a:r>
              <a:rPr lang="en-US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Cavaglia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</a:t>
            </a:r>
            <a:r>
              <a:rPr lang="en-US" sz="15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(Jan. 2019)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		Professor</a:t>
            </a:r>
            <a:endParaRPr lang="en-US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r>
              <a:rPr lang="en-US" dirty="0" err="1">
                <a:solidFill>
                  <a:srgbClr val="005F83"/>
                </a:solidFill>
                <a:latin typeface="Orgon Slab" panose="02000503000000020004" pitchFamily="50" charset="0"/>
              </a:rPr>
              <a:t>Anh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-Thu </a:t>
            </a:r>
            <a:r>
              <a:rPr lang="en-US" smtClean="0">
                <a:solidFill>
                  <a:srgbClr val="005F83"/>
                </a:solidFill>
                <a:latin typeface="Orgon Slab" panose="02000503000000020004" pitchFamily="50" charset="0"/>
              </a:rPr>
              <a:t>Le 		</a:t>
            </a:r>
            <a:r>
              <a:rPr lang="en-US" dirty="0">
                <a:solidFill>
                  <a:srgbClr val="005F83"/>
                </a:solidFill>
                <a:latin typeface="Orgon Slab" panose="02000503000000020004" pitchFamily="50" charset="0"/>
              </a:rPr>
              <a:t>		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	Assistant Professor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Shun Saito </a:t>
            </a:r>
            <a:r>
              <a:rPr lang="en-US" sz="1500" dirty="0">
                <a:solidFill>
                  <a:srgbClr val="005F83"/>
                </a:solidFill>
                <a:latin typeface="Orgon Slab" panose="02000503000000020004" pitchFamily="50" charset="0"/>
              </a:rPr>
              <a:t>(Jan. 2019) </a:t>
            </a:r>
            <a:r>
              <a:rPr lang="en-US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			Assistant Professor</a:t>
            </a:r>
          </a:p>
          <a:p>
            <a:pPr lvl="1"/>
            <a:endParaRPr lang="en-US" sz="1000" dirty="0">
              <a:solidFill>
                <a:srgbClr val="005F83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3B49"/>
              </a:solidFill>
            </a:endParaRPr>
          </a:p>
          <a:p>
            <a:pPr lvl="1"/>
            <a:endParaRPr lang="en-US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/>
            <a:endParaRPr lang="en-US" dirty="0">
              <a:solidFill>
                <a:srgbClr val="003B4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418403"/>
            <a:ext cx="8311135" cy="7861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Orgon Slab" panose="02000503000000020004" pitchFamily="50" charset="0"/>
              </a:rPr>
              <a:t>College of Arts, Sciences, and Business</a:t>
            </a:r>
          </a:p>
          <a:p>
            <a:pPr algn="ctr"/>
            <a:r>
              <a:rPr lang="en-US" sz="1900" dirty="0" smtClean="0">
                <a:latin typeface="Orgon Slab" panose="02000503000000020004" pitchFamily="50" charset="0"/>
              </a:rPr>
              <a:t>New Faculty Continued</a:t>
            </a:r>
            <a:endParaRPr lang="en-US" sz="19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6478" y="996288"/>
            <a:ext cx="8816453" cy="5704764"/>
          </a:xfrm>
        </p:spPr>
        <p:txBody>
          <a:bodyPr/>
          <a:lstStyle/>
          <a:p>
            <a:r>
              <a:rPr lang="en-US" sz="1900" b="1" dirty="0" smtClean="0">
                <a:solidFill>
                  <a:srgbClr val="005F83"/>
                </a:solidFill>
              </a:rPr>
              <a:t>Library – New Hours – Open 24/7</a:t>
            </a:r>
            <a:endParaRPr lang="en-US" sz="1900" b="1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24 hour access began September 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I.D. card access required for students, faculty and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There will be two campus security officers monitoring the Library during afterhours</a:t>
            </a:r>
            <a:endParaRPr lang="en-US" sz="1600" dirty="0">
              <a:solidFill>
                <a:srgbClr val="005F83"/>
              </a:solidFill>
            </a:endParaRPr>
          </a:p>
          <a:p>
            <a:r>
              <a:rPr lang="en-US" sz="1900" b="1" dirty="0">
                <a:solidFill>
                  <a:srgbClr val="005F83"/>
                </a:solidFill>
              </a:rPr>
              <a:t>Honors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138 </a:t>
            </a:r>
            <a:r>
              <a:rPr lang="en-US" sz="1600" dirty="0">
                <a:solidFill>
                  <a:srgbClr val="005F83"/>
                </a:solidFill>
              </a:rPr>
              <a:t>new freshman were accepted into the Honors Academy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83"/>
                </a:solidFill>
              </a:rPr>
              <a:t>Welcome Reception was August </a:t>
            </a:r>
            <a:r>
              <a:rPr lang="en-US" sz="1600" dirty="0" smtClean="0">
                <a:solidFill>
                  <a:srgbClr val="005F83"/>
                </a:solidFill>
              </a:rPr>
              <a:t>28, 2018</a:t>
            </a:r>
            <a:endParaRPr lang="en-US" sz="1600" dirty="0">
              <a:solidFill>
                <a:srgbClr val="005F83"/>
              </a:solidFill>
            </a:endParaRPr>
          </a:p>
          <a:p>
            <a:r>
              <a:rPr lang="en-US" sz="1900" b="1" dirty="0">
                <a:solidFill>
                  <a:srgbClr val="005F83"/>
                </a:solidFill>
              </a:rPr>
              <a:t>Opening Week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52 </a:t>
            </a:r>
            <a:r>
              <a:rPr lang="en-US" sz="1600" dirty="0">
                <a:solidFill>
                  <a:srgbClr val="005F83"/>
                </a:solidFill>
              </a:rPr>
              <a:t>faculty volunteered during opening week, 97% of students met </a:t>
            </a:r>
            <a:r>
              <a:rPr lang="en-US" sz="1600" dirty="0" smtClean="0">
                <a:solidFill>
                  <a:srgbClr val="005F83"/>
                </a:solidFill>
              </a:rPr>
              <a:t>one or more faculty members and </a:t>
            </a:r>
            <a:r>
              <a:rPr lang="en-US" sz="1600" dirty="0">
                <a:solidFill>
                  <a:srgbClr val="005F83"/>
                </a:solidFill>
              </a:rPr>
              <a:t>92% of students agreed/strongly agreed that their interactions with faculty were helpful and meaningful</a:t>
            </a:r>
          </a:p>
          <a:p>
            <a:r>
              <a:rPr lang="en-US" sz="1900" b="1" dirty="0">
                <a:solidFill>
                  <a:srgbClr val="005F83"/>
                </a:solidFill>
              </a:rPr>
              <a:t>Opportunities for Undergraduate Research (OURE)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F83"/>
                </a:solidFill>
              </a:rPr>
              <a:t>150 students have accepted a scholarship for the </a:t>
            </a:r>
            <a:r>
              <a:rPr lang="en-US" sz="1600" dirty="0" smtClean="0">
                <a:solidFill>
                  <a:srgbClr val="005F83"/>
                </a:solidFill>
              </a:rPr>
              <a:t>FS2018-SP2019 </a:t>
            </a:r>
            <a:r>
              <a:rPr lang="en-US" sz="1600" dirty="0">
                <a:solidFill>
                  <a:srgbClr val="005F83"/>
                </a:solidFill>
              </a:rPr>
              <a:t>program</a:t>
            </a:r>
          </a:p>
          <a:p>
            <a:r>
              <a:rPr lang="en-US" sz="1900" b="1" dirty="0">
                <a:solidFill>
                  <a:srgbClr val="005F83"/>
                </a:solidFill>
              </a:rPr>
              <a:t>Service Learning Symposium &amp; Engagement Opportunities Fair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5F83"/>
                </a:solidFill>
              </a:rPr>
              <a:t>October 2, from </a:t>
            </a:r>
            <a:r>
              <a:rPr lang="en-US" sz="1600" b="1" dirty="0">
                <a:solidFill>
                  <a:srgbClr val="005F83"/>
                </a:solidFill>
              </a:rPr>
              <a:t>9:00am – 1:00pm in St. Pat’s C – RSVP by September </a:t>
            </a:r>
            <a:r>
              <a:rPr lang="en-US" sz="1600" b="1" dirty="0" smtClean="0">
                <a:solidFill>
                  <a:srgbClr val="005F83"/>
                </a:solidFill>
              </a:rPr>
              <a:t>21</a:t>
            </a:r>
            <a:endParaRPr lang="en-US" sz="1600" b="1" dirty="0">
              <a:solidFill>
                <a:srgbClr val="005F8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F83"/>
                </a:solidFill>
              </a:rPr>
              <a:t>Keynote - Dr. </a:t>
            </a:r>
            <a:r>
              <a:rPr lang="en-US" sz="1600" b="1" dirty="0" smtClean="0">
                <a:solidFill>
                  <a:srgbClr val="005F83"/>
                </a:solidFill>
              </a:rPr>
              <a:t>O’Malley, </a:t>
            </a:r>
            <a:r>
              <a:rPr lang="en-US" sz="1600" dirty="0" smtClean="0">
                <a:solidFill>
                  <a:srgbClr val="005F83"/>
                </a:solidFill>
              </a:rPr>
              <a:t>Clinical Professor, </a:t>
            </a:r>
            <a:r>
              <a:rPr lang="en-US" sz="1600" dirty="0" err="1" smtClean="0">
                <a:solidFill>
                  <a:srgbClr val="005F83"/>
                </a:solidFill>
              </a:rPr>
              <a:t>UMKC</a:t>
            </a:r>
            <a:r>
              <a:rPr lang="en-US" sz="1600" dirty="0" smtClean="0">
                <a:solidFill>
                  <a:srgbClr val="005F83"/>
                </a:solidFill>
              </a:rPr>
              <a:t> School of Law</a:t>
            </a:r>
            <a:endParaRPr lang="en-US" sz="1600" dirty="0">
              <a:solidFill>
                <a:srgbClr val="005F83"/>
              </a:solidFill>
            </a:endParaRPr>
          </a:p>
          <a:p>
            <a:pPr lvl="0"/>
            <a:r>
              <a:rPr lang="en-US" sz="1900" b="1" dirty="0">
                <a:solidFill>
                  <a:srgbClr val="005F83"/>
                </a:solidFill>
              </a:rPr>
              <a:t>Experiential Learning Awards &amp; Service Learning Awards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F83"/>
                </a:solidFill>
              </a:rPr>
              <a:t>Deadline October 1st</a:t>
            </a:r>
            <a:endParaRPr lang="en-US" sz="1600" dirty="0">
              <a:solidFill>
                <a:srgbClr val="005F83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523911"/>
            <a:ext cx="8311135" cy="6225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OFFICE OF ACADEMIC SUPPORT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619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94602" y="1869648"/>
            <a:ext cx="7398327" cy="4139577"/>
          </a:xfrm>
        </p:spPr>
        <p:txBody>
          <a:bodyPr/>
          <a:lstStyle/>
          <a:p>
            <a:pPr marL="233357" indent="-233357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Summary</a:t>
            </a:r>
            <a:r>
              <a:rPr lang="en-US" alt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of FY18 activities year-to-date (June)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Number of funded proposals is up by 7% for a total of 352</a:t>
            </a:r>
          </a:p>
          <a:p>
            <a:pPr marL="1198533" lvl="2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Total dollars is $39M which is up by 11%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Number of new proposals submitted is up by 13% for a total of 663</a:t>
            </a:r>
          </a:p>
          <a:p>
            <a:pPr marL="1198533" lvl="2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Total dollars is $208M which is up by 43%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>
                <a:solidFill>
                  <a:schemeClr val="accent4">
                    <a:lumMod val="25000"/>
                  </a:schemeClr>
                </a:solidFill>
              </a:rPr>
              <a:t>Total </a:t>
            </a: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expenditures is $40M which is up by  4%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Net grant and contract expenditures is $32M which is up by 3%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F&amp;A recovered is $6.2M which is up by 5%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1125494"/>
            <a:ext cx="9008819" cy="74399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5F83"/>
                </a:solidFill>
              </a:rPr>
              <a:t>Office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>
                <a:solidFill>
                  <a:srgbClr val="005F83"/>
                </a:solidFill>
              </a:rPr>
              <a:t>of Sponsored Programs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80161" y="1869648"/>
            <a:ext cx="7398327" cy="4139577"/>
          </a:xfrm>
        </p:spPr>
        <p:txBody>
          <a:bodyPr/>
          <a:lstStyle/>
          <a:p>
            <a:pPr marL="233357" indent="-233357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Summary</a:t>
            </a:r>
            <a:r>
              <a:rPr lang="en-US" alt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of FY19 activities year-to-date (July)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Number of funded proposals is down by 38% for a total of 29</a:t>
            </a:r>
          </a:p>
          <a:p>
            <a:pPr marL="1198533" lvl="2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Total dollars is $3.3M which is down by 28%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Number of new proposals submitted up by 3% for a total of 40</a:t>
            </a:r>
          </a:p>
          <a:p>
            <a:pPr marL="1198533" lvl="2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Total dollars is $17M which is up by 27%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600" dirty="0">
              <a:solidFill>
                <a:schemeClr val="accent4">
                  <a:lumMod val="25000"/>
                </a:schemeClr>
              </a:solidFill>
            </a:endParaRP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Total expenditures is $3.6M which is up by 10%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Net grant and contract expenditures is $3.9M which is up by 19%</a:t>
            </a:r>
          </a:p>
          <a:p>
            <a:pPr marL="798493" lvl="1" indent="-341305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chemeClr val="accent4">
                    <a:lumMod val="25000"/>
                  </a:schemeClr>
                </a:solidFill>
              </a:rPr>
              <a:t>F&amp;A recovered is $799K which is up by 4%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1125494"/>
            <a:ext cx="9008819" cy="74399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5F83"/>
                </a:solidFill>
              </a:rPr>
              <a:t>Office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>
                <a:solidFill>
                  <a:srgbClr val="005F83"/>
                </a:solidFill>
              </a:rPr>
              <a:t>of Sponsored Programs</a:t>
            </a:r>
            <a:endParaRPr lang="en-US" dirty="0">
              <a:solidFill>
                <a:srgbClr val="005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05132" y="5430644"/>
            <a:ext cx="1438507" cy="12266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8420" y="924475"/>
            <a:ext cx="8965580" cy="60115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Dr. Costas Tsatsoulis began Sept. 4, 2018 as the Vice Chancellor of Research and Dean of Graduate Studies</a:t>
            </a:r>
          </a:p>
          <a:p>
            <a:r>
              <a:rPr lang="en-US" dirty="0" smtClean="0"/>
              <a:t>Enrollment update (2</a:t>
            </a:r>
            <a:r>
              <a:rPr lang="en-US" baseline="30000" dirty="0" smtClean="0"/>
              <a:t>nd</a:t>
            </a:r>
            <a:r>
              <a:rPr lang="en-US" dirty="0" smtClean="0"/>
              <a:t> Week): </a:t>
            </a:r>
            <a:endParaRPr lang="en-US" dirty="0"/>
          </a:p>
          <a:p>
            <a:pPr lvl="1"/>
            <a:r>
              <a:rPr lang="en-US" b="1" u="sng" dirty="0" smtClean="0">
                <a:solidFill>
                  <a:srgbClr val="005F83"/>
                </a:solidFill>
              </a:rPr>
              <a:t>1,713</a:t>
            </a:r>
            <a:r>
              <a:rPr lang="en-US" b="1" dirty="0" smtClean="0">
                <a:solidFill>
                  <a:srgbClr val="005F83"/>
                </a:solidFill>
              </a:rPr>
              <a:t>  total </a:t>
            </a:r>
            <a:r>
              <a:rPr lang="en-US" dirty="0">
                <a:solidFill>
                  <a:srgbClr val="005F83"/>
                </a:solidFill>
              </a:rPr>
              <a:t>grad students (2</a:t>
            </a:r>
            <a:r>
              <a:rPr lang="en-US" baseline="30000" dirty="0">
                <a:solidFill>
                  <a:srgbClr val="005F83"/>
                </a:solidFill>
              </a:rPr>
              <a:t>nd</a:t>
            </a:r>
            <a:r>
              <a:rPr lang="en-US" dirty="0">
                <a:solidFill>
                  <a:srgbClr val="005F83"/>
                </a:solidFill>
              </a:rPr>
              <a:t> week) </a:t>
            </a:r>
            <a:r>
              <a:rPr lang="en-US" dirty="0">
                <a:solidFill>
                  <a:srgbClr val="003B49"/>
                </a:solidFill>
              </a:rPr>
              <a:t>(</a:t>
            </a:r>
            <a:r>
              <a:rPr lang="en-US" dirty="0" smtClean="0">
                <a:solidFill>
                  <a:srgbClr val="003B49"/>
                </a:solidFill>
              </a:rPr>
              <a:t>1,964 FS17 census;  1,929 FS16 census)</a:t>
            </a:r>
            <a:endParaRPr lang="en-US" dirty="0">
              <a:solidFill>
                <a:srgbClr val="003B49"/>
              </a:solidFill>
            </a:endParaRPr>
          </a:p>
          <a:p>
            <a:pPr lvl="2"/>
            <a:r>
              <a:rPr lang="en-US" b="1" u="sng" dirty="0" smtClean="0">
                <a:solidFill>
                  <a:srgbClr val="005F83"/>
                </a:solidFill>
              </a:rPr>
              <a:t>693</a:t>
            </a:r>
            <a:r>
              <a:rPr lang="en-US" b="1" dirty="0" smtClean="0">
                <a:solidFill>
                  <a:srgbClr val="005F83"/>
                </a:solidFill>
              </a:rPr>
              <a:t>  Doctoral  </a:t>
            </a:r>
            <a:r>
              <a:rPr lang="en-US" dirty="0" smtClean="0">
                <a:solidFill>
                  <a:srgbClr val="003B49"/>
                </a:solidFill>
              </a:rPr>
              <a:t>(689 FS17;  624 FS16)</a:t>
            </a:r>
          </a:p>
          <a:p>
            <a:pPr lvl="2"/>
            <a:r>
              <a:rPr lang="en-US" b="1" u="sng" dirty="0" smtClean="0">
                <a:solidFill>
                  <a:srgbClr val="005F83"/>
                </a:solidFill>
              </a:rPr>
              <a:t>1,020</a:t>
            </a:r>
            <a:r>
              <a:rPr lang="en-US" b="1" dirty="0" smtClean="0">
                <a:solidFill>
                  <a:srgbClr val="005F83"/>
                </a:solidFill>
              </a:rPr>
              <a:t>  Master’s  </a:t>
            </a:r>
            <a:r>
              <a:rPr lang="en-US" dirty="0" smtClean="0">
                <a:solidFill>
                  <a:srgbClr val="003B49"/>
                </a:solidFill>
              </a:rPr>
              <a:t>(1,275 FS17;  1,305 FS16)</a:t>
            </a:r>
          </a:p>
          <a:p>
            <a:pPr lvl="3"/>
            <a:r>
              <a:rPr lang="en-US" dirty="0" smtClean="0">
                <a:solidFill>
                  <a:srgbClr val="003B49"/>
                </a:solidFill>
              </a:rPr>
              <a:t>MS ON-Campus:  </a:t>
            </a:r>
            <a:r>
              <a:rPr lang="en-US" b="1" u="sng" dirty="0" smtClean="0">
                <a:solidFill>
                  <a:srgbClr val="003B49"/>
                </a:solidFill>
              </a:rPr>
              <a:t>365</a:t>
            </a:r>
            <a:r>
              <a:rPr lang="en-US" dirty="0" smtClean="0">
                <a:solidFill>
                  <a:srgbClr val="003B49"/>
                </a:solidFill>
              </a:rPr>
              <a:t>  (514 FS17;  578 FS16)</a:t>
            </a:r>
          </a:p>
          <a:p>
            <a:pPr lvl="3"/>
            <a:r>
              <a:rPr lang="en-US" dirty="0" smtClean="0">
                <a:solidFill>
                  <a:srgbClr val="003B49"/>
                </a:solidFill>
              </a:rPr>
              <a:t>MS OFF-Campus:  </a:t>
            </a:r>
            <a:r>
              <a:rPr lang="en-US" b="1" u="sng" dirty="0" smtClean="0">
                <a:solidFill>
                  <a:srgbClr val="003B49"/>
                </a:solidFill>
              </a:rPr>
              <a:t>655</a:t>
            </a:r>
            <a:r>
              <a:rPr lang="en-US" dirty="0" smtClean="0">
                <a:solidFill>
                  <a:srgbClr val="003B49"/>
                </a:solidFill>
              </a:rPr>
              <a:t>  (761 FS17;  727 FS16)</a:t>
            </a:r>
            <a:r>
              <a:rPr lang="en-US" dirty="0">
                <a:solidFill>
                  <a:srgbClr val="003B49"/>
                </a:solidFill>
              </a:rPr>
              <a:t>	</a:t>
            </a:r>
            <a:r>
              <a:rPr lang="en-US" dirty="0" smtClean="0">
                <a:solidFill>
                  <a:srgbClr val="003B49"/>
                </a:solidFill>
              </a:rPr>
              <a:t>								- </a:t>
            </a:r>
            <a:endParaRPr lang="en-US" dirty="0">
              <a:solidFill>
                <a:srgbClr val="003B49"/>
              </a:solidFill>
            </a:endParaRPr>
          </a:p>
          <a:p>
            <a:r>
              <a:rPr lang="en-US" dirty="0"/>
              <a:t>New Graduate Student Orientation (NGSO)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Held 8/17/18 with ~80 new grad students in attendance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Spring NGSO will be held </a:t>
            </a:r>
            <a:r>
              <a:rPr lang="en-US" b="1" dirty="0" smtClean="0">
                <a:solidFill>
                  <a:srgbClr val="003B49"/>
                </a:solidFill>
              </a:rPr>
              <a:t>Friday, Jan. 18, 2019</a:t>
            </a:r>
            <a:r>
              <a:rPr lang="en-US" dirty="0" smtClean="0">
                <a:solidFill>
                  <a:srgbClr val="003B49"/>
                </a:solidFill>
              </a:rPr>
              <a:t>,</a:t>
            </a:r>
            <a:r>
              <a:rPr lang="en-US" dirty="0" smtClean="0">
                <a:solidFill>
                  <a:srgbClr val="005F83"/>
                </a:solidFill>
              </a:rPr>
              <a:t> Hasselmann Alumni House</a:t>
            </a:r>
          </a:p>
          <a:p>
            <a:r>
              <a:rPr lang="en-US" dirty="0" smtClean="0"/>
              <a:t>Thesis/Dissertation Boot Camp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Held </a:t>
            </a:r>
            <a:r>
              <a:rPr lang="en-US" dirty="0">
                <a:solidFill>
                  <a:srgbClr val="005F83"/>
                </a:solidFill>
              </a:rPr>
              <a:t>8/7-8/11 with 13 students in attendance</a:t>
            </a:r>
          </a:p>
          <a:p>
            <a:pPr lvl="1"/>
            <a:r>
              <a:rPr lang="en-US" dirty="0">
                <a:solidFill>
                  <a:srgbClr val="005F83"/>
                </a:solidFill>
              </a:rPr>
              <a:t>Mini T/D Boot </a:t>
            </a:r>
            <a:r>
              <a:rPr lang="en-US" dirty="0" smtClean="0">
                <a:solidFill>
                  <a:srgbClr val="005F83"/>
                </a:solidFill>
              </a:rPr>
              <a:t>Camp </a:t>
            </a:r>
            <a:r>
              <a:rPr lang="en-US" dirty="0">
                <a:solidFill>
                  <a:srgbClr val="005F83"/>
                </a:solidFill>
              </a:rPr>
              <a:t>coming up: </a:t>
            </a:r>
            <a:r>
              <a:rPr lang="en-US" dirty="0">
                <a:solidFill>
                  <a:srgbClr val="003B49"/>
                </a:solidFill>
              </a:rPr>
              <a:t>Friday, Sept. </a:t>
            </a:r>
            <a:r>
              <a:rPr lang="en-US" dirty="0" smtClean="0">
                <a:solidFill>
                  <a:srgbClr val="003B49"/>
                </a:solidFill>
              </a:rPr>
              <a:t>20</a:t>
            </a:r>
            <a:endParaRPr lang="en-US" dirty="0">
              <a:solidFill>
                <a:srgbClr val="003B49"/>
              </a:solidFill>
            </a:endParaRPr>
          </a:p>
          <a:p>
            <a:r>
              <a:rPr lang="en-US" dirty="0"/>
              <a:t>GEM GRAD Lab </a:t>
            </a:r>
            <a:r>
              <a:rPr lang="en-US" dirty="0">
                <a:solidFill>
                  <a:srgbClr val="003B49"/>
                </a:solidFill>
              </a:rPr>
              <a:t>– </a:t>
            </a:r>
            <a:r>
              <a:rPr lang="en-US" dirty="0" smtClean="0">
                <a:solidFill>
                  <a:srgbClr val="003B49"/>
                </a:solidFill>
              </a:rPr>
              <a:t>Oct. 19-20, </a:t>
            </a:r>
            <a:r>
              <a:rPr lang="en-US" dirty="0">
                <a:solidFill>
                  <a:srgbClr val="003B49"/>
                </a:solidFill>
              </a:rPr>
              <a:t>Havener &amp; BCH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Inviting </a:t>
            </a:r>
            <a:r>
              <a:rPr lang="en-US" dirty="0">
                <a:solidFill>
                  <a:srgbClr val="005F83"/>
                </a:solidFill>
              </a:rPr>
              <a:t>URM students from around the region to participate</a:t>
            </a:r>
          </a:p>
          <a:p>
            <a:pPr lvl="1"/>
            <a:r>
              <a:rPr lang="en-US" dirty="0">
                <a:solidFill>
                  <a:srgbClr val="005F83"/>
                </a:solidFill>
              </a:rPr>
              <a:t>Topics covered at the GRAD Lab include: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5F83"/>
                </a:solidFill>
              </a:rPr>
              <a:t>	Why Graduate School?			How to Apply for Graduate School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5F83"/>
                </a:solidFill>
              </a:rPr>
              <a:t>	How to Fund Graduate School		Voices from the Field</a:t>
            </a:r>
          </a:p>
          <a:p>
            <a:r>
              <a:rPr lang="en-US" dirty="0" smtClean="0"/>
              <a:t>What </a:t>
            </a:r>
            <a:r>
              <a:rPr lang="en-US" dirty="0"/>
              <a:t>about Grad School?</a:t>
            </a:r>
            <a:r>
              <a:rPr lang="en-US" dirty="0">
                <a:solidFill>
                  <a:srgbClr val="003B49"/>
                </a:solidFill>
              </a:rPr>
              <a:t> - Oct </a:t>
            </a:r>
            <a:r>
              <a:rPr lang="en-US" dirty="0" smtClean="0">
                <a:solidFill>
                  <a:srgbClr val="003B49"/>
                </a:solidFill>
              </a:rPr>
              <a:t>23-25, </a:t>
            </a:r>
            <a:r>
              <a:rPr lang="en-US" dirty="0">
                <a:solidFill>
                  <a:srgbClr val="003B49"/>
                </a:solidFill>
              </a:rPr>
              <a:t>12pm, 305 Norwood Hall</a:t>
            </a:r>
          </a:p>
          <a:p>
            <a:pPr lvl="1"/>
            <a:r>
              <a:rPr lang="en-US" dirty="0">
                <a:solidFill>
                  <a:srgbClr val="005F83"/>
                </a:solidFill>
              </a:rPr>
              <a:t>Open to S&amp;T UG students interested in learning more about grad school (at S&amp;T or elsewhere)</a:t>
            </a:r>
          </a:p>
          <a:p>
            <a:r>
              <a:rPr lang="en-US" dirty="0"/>
              <a:t>Hosting and co-hosting ~25 student workshops this fall on writing, networking, </a:t>
            </a:r>
            <a:r>
              <a:rPr lang="en-US" dirty="0" smtClean="0"/>
              <a:t>professional </a:t>
            </a:r>
            <a:r>
              <a:rPr lang="en-US" dirty="0"/>
              <a:t>development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more.</a:t>
            </a:r>
          </a:p>
          <a:p>
            <a:pPr lvl="1"/>
            <a:r>
              <a:rPr lang="en-US" dirty="0" smtClean="0">
                <a:solidFill>
                  <a:srgbClr val="005F83"/>
                </a:solidFill>
              </a:rPr>
              <a:t>Full </a:t>
            </a:r>
            <a:r>
              <a:rPr lang="en-US" dirty="0">
                <a:solidFill>
                  <a:srgbClr val="005F83"/>
                </a:solidFill>
              </a:rPr>
              <a:t>list: </a:t>
            </a:r>
            <a:r>
              <a:rPr lang="en-US" u="sng" dirty="0">
                <a:solidFill>
                  <a:srgbClr val="003B49"/>
                </a:solidFill>
              </a:rPr>
              <a:t>grad.mst.edu/events</a:t>
            </a:r>
          </a:p>
          <a:p>
            <a:r>
              <a:rPr lang="en-US" dirty="0"/>
              <a:t>Fall </a:t>
            </a:r>
            <a:r>
              <a:rPr lang="en-US" dirty="0" smtClean="0"/>
              <a:t>2018 </a:t>
            </a:r>
            <a:r>
              <a:rPr lang="en-US" dirty="0"/>
              <a:t>Recruiting:</a:t>
            </a:r>
          </a:p>
          <a:p>
            <a:pPr lvl="1"/>
            <a:r>
              <a:rPr lang="en-US" dirty="0">
                <a:solidFill>
                  <a:srgbClr val="005F83"/>
                </a:solidFill>
              </a:rPr>
              <a:t>Attending 25+ </a:t>
            </a:r>
            <a:r>
              <a:rPr lang="en-US" dirty="0" smtClean="0">
                <a:solidFill>
                  <a:srgbClr val="005F83"/>
                </a:solidFill>
              </a:rPr>
              <a:t>graduate </a:t>
            </a:r>
            <a:r>
              <a:rPr lang="en-US" dirty="0">
                <a:solidFill>
                  <a:srgbClr val="005F83"/>
                </a:solidFill>
              </a:rPr>
              <a:t>fairs; </a:t>
            </a:r>
            <a:r>
              <a:rPr lang="en-US" dirty="0" smtClean="0">
                <a:solidFill>
                  <a:srgbClr val="005F83"/>
                </a:solidFill>
              </a:rPr>
              <a:t>initiating 30</a:t>
            </a:r>
            <a:r>
              <a:rPr lang="en-US" dirty="0">
                <a:solidFill>
                  <a:srgbClr val="005F83"/>
                </a:solidFill>
              </a:rPr>
              <a:t>+ school visits (classroom presentations</a:t>
            </a:r>
            <a:r>
              <a:rPr lang="en-US" dirty="0" smtClean="0">
                <a:solidFill>
                  <a:srgbClr val="005F83"/>
                </a:solidFill>
              </a:rPr>
              <a:t>, faculty meetings, </a:t>
            </a:r>
            <a:r>
              <a:rPr lang="en-US" dirty="0">
                <a:solidFill>
                  <a:srgbClr val="005F83"/>
                </a:solidFill>
              </a:rPr>
              <a:t>career centers, etc</a:t>
            </a:r>
            <a:r>
              <a:rPr lang="en-US" dirty="0" smtClean="0">
                <a:solidFill>
                  <a:srgbClr val="005F83"/>
                </a:solidFill>
              </a:rPr>
              <a:t>.)</a:t>
            </a:r>
            <a:endParaRPr lang="en-US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401249"/>
            <a:ext cx="8311135" cy="991999"/>
          </a:xfrm>
        </p:spPr>
        <p:txBody>
          <a:bodyPr/>
          <a:lstStyle/>
          <a:p>
            <a:pPr algn="ctr"/>
            <a:r>
              <a:rPr lang="en-US" dirty="0" smtClean="0"/>
              <a:t>Office of 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8100" y="1754184"/>
            <a:ext cx="8197114" cy="3117863"/>
          </a:xfrm>
        </p:spPr>
        <p:txBody>
          <a:bodyPr/>
          <a:lstStyle/>
          <a:p>
            <a:pPr marL="457200" indent="-457200"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Faculty Promotions/Tenure</a:t>
            </a:r>
            <a:endParaRPr lang="en-US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FERRC Award Recipients</a:t>
            </a:r>
            <a:endParaRPr lang="en-US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Post-Tenure Award Recipients</a:t>
            </a:r>
            <a:endParaRPr lang="en-US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Updates</a:t>
            </a:r>
          </a:p>
          <a:p>
            <a:pPr marL="457200" indent="-457200">
              <a:spcBef>
                <a:spcPts val="4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Questions</a:t>
            </a:r>
            <a:endParaRPr lang="en-US" b="1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8100" y="655935"/>
            <a:ext cx="8184662" cy="815814"/>
          </a:xfrm>
        </p:spPr>
        <p:txBody>
          <a:bodyPr>
            <a:normAutofit/>
          </a:bodyPr>
          <a:lstStyle/>
          <a:p>
            <a:r>
              <a:rPr lang="en-US" sz="5000" b="1" kern="1300" spc="210" dirty="0" smtClean="0">
                <a:latin typeface="Orgon Slab" panose="02000503000000020004" pitchFamily="50" charset="0"/>
              </a:rPr>
              <a:t>OUTLINE</a:t>
            </a:r>
            <a:endParaRPr lang="en-US" sz="5000" b="1" kern="1300" spc="21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3945" y="1579972"/>
            <a:ext cx="7971746" cy="4202519"/>
          </a:xfrm>
        </p:spPr>
        <p:txBody>
          <a:bodyPr>
            <a:noAutofit/>
          </a:bodyPr>
          <a:lstStyle/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Lana Alagha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professor with tenure, MNE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Richard Dawes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professor, Chemistry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K.C. Dolan,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promoted to associate professor, English &amp;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TechC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omm</a:t>
            </a:r>
            <a:endParaRPr lang="en-US" sz="18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Mohamed </a:t>
            </a:r>
            <a:r>
              <a:rPr lang="en-US" sz="1800" b="1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ElGawady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promoted to professor,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CArE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Darin Finke,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promoted to associate teaching professor, ALP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Jie Gao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promoted to associate professor with tenure, MAE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Irina Ivliyeva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professor, ALP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Jonathan Kimball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professor, ECE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Edward Kinzel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professor with tenure, MAE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Jenny Liu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professor,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CArE</a:t>
            </a:r>
            <a:endParaRPr lang="en-US" sz="18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James Musser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teaching professor, Physics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Terry Robertson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teaching professor, ALP</a:t>
            </a:r>
          </a:p>
          <a:p>
            <a:pPr marL="0" indent="0">
              <a:spcBef>
                <a:spcPts val="2800"/>
              </a:spcBef>
              <a:buNone/>
            </a:pP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5865" y="671956"/>
            <a:ext cx="7536072" cy="590787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Promotions/Tenure (TT and NTT)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395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3945" y="1579972"/>
            <a:ext cx="7971746" cy="4202519"/>
          </a:xfrm>
        </p:spPr>
        <p:txBody>
          <a:bodyPr>
            <a:noAutofit/>
          </a:bodyPr>
          <a:lstStyle/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Katie Shannon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teaching professor,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BioSci</a:t>
            </a:r>
            <a:endParaRPr lang="en-US" sz="18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R. Joe Stanley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professor, ECE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Sarah Stanley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professor, BIT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Matthew S. Thimgan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professor with tenure,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BioSci</a:t>
            </a:r>
            <a:endParaRPr lang="en-US" sz="1800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Agnes Vojta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teaching professor, Physics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Mingzhen Wei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promoted to associate professor with tenure, GGPE</a:t>
            </a:r>
          </a:p>
          <a:p>
            <a:pPr marL="0" indent="0">
              <a:spcBef>
                <a:spcPts val="2800"/>
              </a:spcBef>
              <a:buNone/>
            </a:pP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5865" y="671956"/>
            <a:ext cx="7536072" cy="590787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Promotions/Tenure (TT and NTT)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03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1782" y="1205899"/>
            <a:ext cx="8382000" cy="5291883"/>
          </a:xfrm>
        </p:spPr>
        <p:txBody>
          <a:bodyPr>
            <a:noAutofit/>
          </a:bodyPr>
          <a:lstStyle/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2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Gary Long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Chemistry – IBAME Science Award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20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William Fahrenholtz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MSE - Editor in Chief, Journal of the American Ceramic Society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Samuel Frimpong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MNE - 2017 Daniel C. Jackling Award for Technical process in the fields of mining, geology and geophysics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Kamal Khayat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CArE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- 2017 ACI Foundation – Strategic Development Council Jean-Claude </a:t>
            </a:r>
            <a:r>
              <a:rPr lang="en-US" sz="1800" dirty="0" err="1" smtClean="0">
                <a:solidFill>
                  <a:srgbClr val="005F83"/>
                </a:solidFill>
                <a:latin typeface="Orgon Slab" panose="02000503000000020004" pitchFamily="50" charset="0"/>
              </a:rPr>
              <a:t>Roumain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 Innovation in Concrete Award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Kelly Liu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GGPE –Fellow of the Geological Society of America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John Myers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Civil, Arch. &amp; Environ. Engr.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– AEI Outstanding Educator Award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Francisca Oboh-Ikuenobe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GGPE – Fellow of the AAAS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>
                <a:solidFill>
                  <a:srgbClr val="005F83"/>
                </a:solidFill>
                <a:latin typeface="Orgon Slab" panose="02000503000000020004" pitchFamily="50" charset="0"/>
              </a:rPr>
              <a:t>David Rogers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GGPE – Fellow of the American Society of Civil Engineers</a:t>
            </a:r>
          </a:p>
          <a:p>
            <a:pPr marL="365760" indent="-36576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V. A. Samaranayake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Math/Stat – Fellow of the American Statistical Association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5865" y="477993"/>
            <a:ext cx="7536072" cy="5907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FERRC Award Recipients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76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3945" y="1579972"/>
            <a:ext cx="7971746" cy="4202519"/>
          </a:xfrm>
        </p:spPr>
        <p:txBody>
          <a:bodyPr>
            <a:noAutofit/>
          </a:bodyPr>
          <a:lstStyle/>
          <a:p>
            <a:pPr marL="365760" indent="-365760">
              <a:spcBef>
                <a:spcPts val="12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Keng Siau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Business and Information Technology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Fiona Nah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Business and Information Technology</a:t>
            </a:r>
          </a:p>
          <a:p>
            <a:pPr marL="365760" indent="-36576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Genda Chen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Civil, Architectural, and Environmental Engineering </a:t>
            </a:r>
          </a:p>
          <a:p>
            <a:pPr marL="365760" indent="-36576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Mariesa Crow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Electrical and Computer Engineering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Patrick Huber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History and Political Science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365760" indent="-365760">
              <a:spcBef>
                <a:spcPts val="2800"/>
              </a:spcBef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John McManus</a:t>
            </a:r>
            <a:r>
              <a:rPr lang="en-US" sz="1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, </a:t>
            </a:r>
            <a:r>
              <a:rPr lang="en-US" sz="1800" dirty="0">
                <a:solidFill>
                  <a:srgbClr val="005F83"/>
                </a:solidFill>
                <a:latin typeface="Orgon Slab" panose="02000503000000020004" pitchFamily="50" charset="0"/>
              </a:rPr>
              <a:t>History and Political Science</a:t>
            </a:r>
            <a:endParaRPr lang="en-US" sz="1800" dirty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5865" y="671956"/>
            <a:ext cx="7536072" cy="5907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Post-Tenure </a:t>
            </a:r>
            <a:r>
              <a:rPr lang="en-US" sz="3600" b="1" dirty="0" smtClean="0"/>
              <a:t>Awards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78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125" y="1539517"/>
            <a:ext cx="8155965" cy="4273296"/>
          </a:xfrm>
        </p:spPr>
        <p:txBody>
          <a:bodyPr numCol="1"/>
          <a:lstStyle/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Student Enrollment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Faculty Numbers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US" sz="2800" b="1" dirty="0" smtClean="0">
                <a:solidFill>
                  <a:srgbClr val="005F83"/>
                </a:solidFill>
                <a:latin typeface="Orgon Slab" panose="02000503000000020004" pitchFamily="50" charset="0"/>
              </a:rPr>
              <a:t>Deans’ Resource Task Force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Font typeface="Wingdings 3" panose="05040102010807070707" pitchFamily="18" charset="2"/>
              <a:buChar char=""/>
            </a:pPr>
            <a:endParaRPr lang="en-US" sz="28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sz="2800" b="1" dirty="0" smtClean="0">
              <a:solidFill>
                <a:srgbClr val="005F83"/>
              </a:solidFill>
              <a:latin typeface="Orgon Slab" panose="02000503000000020004" pitchFamily="50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49046" y="605275"/>
            <a:ext cx="3120827" cy="6019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400" b="1" dirty="0" smtClean="0">
                <a:latin typeface="Orgon Slab" panose="02000503000000020004" pitchFamily="50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8176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3505" y="2612117"/>
            <a:ext cx="4779809" cy="114998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92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61BE4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June 14,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1424</Words>
  <Application>Microsoft Office PowerPoint</Application>
  <PresentationFormat>On-screen Show (4:3)</PresentationFormat>
  <Paragraphs>180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Tungsten-Semibold</vt:lpstr>
      <vt:lpstr>Wingdings</vt:lpstr>
      <vt:lpstr>Wingdings 3</vt:lpstr>
      <vt:lpstr>1_Custom Design</vt:lpstr>
      <vt:lpstr>2_Custom Design</vt:lpstr>
      <vt:lpstr>3_Custom Design</vt:lpstr>
      <vt:lpstr>Intro Page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Palmer, Barbara J.</cp:lastModifiedBy>
  <cp:revision>44</cp:revision>
  <cp:lastPrinted>2018-09-13T17:30:40Z</cp:lastPrinted>
  <dcterms:created xsi:type="dcterms:W3CDTF">2014-10-14T00:51:43Z</dcterms:created>
  <dcterms:modified xsi:type="dcterms:W3CDTF">2018-09-13T17:33:41Z</dcterms:modified>
</cp:coreProperties>
</file>